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17348200" cy="9753600"/>
  <p:embeddedFontLst>
    <p:embeddedFont>
      <p:font typeface="Roboto Slab Light"/>
      <p:regular r:id="rId22"/>
      <p:bold r:id="rId23"/>
    </p:embeddedFont>
    <p:embeddedFont>
      <p:font typeface="Oswald Light"/>
      <p:regular r:id="rId24"/>
      <p:bold r:id="rId25"/>
    </p:embeddedFont>
    <p:embeddedFont>
      <p:font typeface="Roboto Condensed"/>
      <p:regular r:id="rId26"/>
      <p:bold r:id="rId27"/>
      <p:italic r:id="rId28"/>
      <p:boldItalic r:id="rId29"/>
    </p:embeddedFont>
    <p:embeddedFont>
      <p:font typeface="Catamaran Light"/>
      <p:regular r:id="rId30"/>
      <p:bold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yPOzPPHSJXZz4nQ3XEkV8lVnv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SlabLight-regular.fntdata"/><Relationship Id="rId21" Type="http://schemas.openxmlformats.org/officeDocument/2006/relationships/slide" Target="slides/slide17.xml"/><Relationship Id="rId24" Type="http://schemas.openxmlformats.org/officeDocument/2006/relationships/font" Target="fonts/OswaldLight-regular.fntdata"/><Relationship Id="rId23" Type="http://schemas.openxmlformats.org/officeDocument/2006/relationships/font" Target="fonts/RobotoSlab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regular.fntdata"/><Relationship Id="rId25" Type="http://schemas.openxmlformats.org/officeDocument/2006/relationships/font" Target="fonts/OswaldLight-bold.fntdata"/><Relationship Id="rId28" Type="http://schemas.openxmlformats.org/officeDocument/2006/relationships/font" Target="fonts/RobotoCondensed-italic.fntdata"/><Relationship Id="rId27" Type="http://schemas.openxmlformats.org/officeDocument/2006/relationships/font" Target="fonts/RobotoCondense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tamaranLight-bold.fntdata"/><Relationship Id="rId30" Type="http://schemas.openxmlformats.org/officeDocument/2006/relationships/font" Target="fonts/CatamaranLight-regular.fntdata"/><Relationship Id="rId11" Type="http://schemas.openxmlformats.org/officeDocument/2006/relationships/slide" Target="slides/slide7.xml"/><Relationship Id="rId33" Type="http://schemas.openxmlformats.org/officeDocument/2006/relationships/font" Target="fonts/Oswald-bold.fntdata"/><Relationship Id="rId10" Type="http://schemas.openxmlformats.org/officeDocument/2006/relationships/slide" Target="slides/slide6.xml"/><Relationship Id="rId32" Type="http://schemas.openxmlformats.org/officeDocument/2006/relationships/font" Target="fonts/Oswal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82b29cc1c_0_0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b82b29cc1c_0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mention the lipstick!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7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8df9c0c76_3_0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b8df9c0c76_3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609cb6f47_1_8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b609cb6f47_1_8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5a02610ea_0_22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b5a02610ea_0_2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b5a02610ea_0_37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b5a02610ea_0_37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82b29cc1c_0_16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b82b29cc1c_0_16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first step was breaking down the project into smaller more manageable tasks and determining both the resources and the timeline needed to complete each task.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One of </a:t>
            </a:r>
            <a:r>
              <a:rPr lang="en-US"/>
              <a:t>the</a:t>
            </a:r>
            <a:r>
              <a:rPr lang="en-US"/>
              <a:t> f</a:t>
            </a:r>
            <a:r>
              <a:rPr lang="en-US"/>
              <a:t>irst tasks that we had after choosing the project idea was creating a 3d- model using CAD program, Solid edge. And here you can see a simulation of the birds movements while moving the hand with a constant speed: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We’re going to talk more about the problems that this iteration had at the end of this presentation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474d37783_1_10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474d37783_1_1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5a02610ea_2_0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b5a02610ea_2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609cb6f47_1_26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b609cb6f47_1_26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609cb6f47_0_2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b609cb6f47_0_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TLE OPENING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i="0" sz="560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3335175" y="2444850"/>
            <a:ext cx="24735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05">
          <p15:clr>
            <a:srgbClr val="F9AD4C"/>
          </p15:clr>
        </p15:guide>
        <p15:guide id="2" orient="horz" pos="1633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WO COLUMNS">
  <p:cSld name="CUSTOM_4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3"/>
          <p:cNvSpPr/>
          <p:nvPr/>
        </p:nvSpPr>
        <p:spPr>
          <a:xfrm>
            <a:off x="0" y="1397"/>
            <a:ext cx="9198000" cy="5142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3"/>
          <p:cNvSpPr/>
          <p:nvPr/>
        </p:nvSpPr>
        <p:spPr>
          <a:xfrm>
            <a:off x="552725" y="2726525"/>
            <a:ext cx="3529835" cy="2160270"/>
          </a:xfrm>
          <a:custGeom>
            <a:rect b="b" l="l" r="r" t="t"/>
            <a:pathLst>
              <a:path extrusionOk="0" h="3429000" w="669163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3"/>
          <p:cNvSpPr/>
          <p:nvPr/>
        </p:nvSpPr>
        <p:spPr>
          <a:xfrm>
            <a:off x="5064190" y="2726525"/>
            <a:ext cx="3529835" cy="2160270"/>
          </a:xfrm>
          <a:custGeom>
            <a:rect b="b" l="l" r="r" t="t"/>
            <a:pathLst>
              <a:path extrusionOk="0" h="3429000" w="669163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3"/>
          <p:cNvSpPr txBox="1"/>
          <p:nvPr>
            <p:ph type="title"/>
          </p:nvPr>
        </p:nvSpPr>
        <p:spPr>
          <a:xfrm>
            <a:off x="5785275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i="0" sz="1300" u="none" cap="none" strike="noStrik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71" name="Google Shape;71;p33"/>
          <p:cNvSpPr txBox="1"/>
          <p:nvPr>
            <p:ph idx="2" type="title"/>
          </p:nvPr>
        </p:nvSpPr>
        <p:spPr>
          <a:xfrm>
            <a:off x="1273852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i="0" sz="1300" u="none" cap="none" strike="noStrik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72" name="Google Shape;72;p33"/>
          <p:cNvSpPr txBox="1"/>
          <p:nvPr>
            <p:ph idx="3" type="title"/>
          </p:nvPr>
        </p:nvSpPr>
        <p:spPr>
          <a:xfrm>
            <a:off x="552727" y="511050"/>
            <a:ext cx="1936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/>
        </p:txBody>
      </p:sp>
      <p:sp>
        <p:nvSpPr>
          <p:cNvPr id="73" name="Google Shape;73;p33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3"/>
          <p:cNvSpPr txBox="1"/>
          <p:nvPr>
            <p:ph idx="1" type="subTitle"/>
          </p:nvPr>
        </p:nvSpPr>
        <p:spPr>
          <a:xfrm>
            <a:off x="980175" y="3695474"/>
            <a:ext cx="2674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75" name="Google Shape;75;p33"/>
          <p:cNvSpPr txBox="1"/>
          <p:nvPr>
            <p:ph idx="4" type="subTitle"/>
          </p:nvPr>
        </p:nvSpPr>
        <p:spPr>
          <a:xfrm>
            <a:off x="5491713" y="3695474"/>
            <a:ext cx="2674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76" name="Google Shape;7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8">
          <p15:clr>
            <a:srgbClr val="F9AD4C"/>
          </p15:clr>
        </p15:guide>
        <p15:guide id="2" orient="horz" pos="34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HREE COLUMNS">
  <p:cSld name="Title 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4"/>
          <p:cNvSpPr/>
          <p:nvPr/>
        </p:nvSpPr>
        <p:spPr>
          <a:xfrm>
            <a:off x="698874" y="2799125"/>
            <a:ext cx="2400300" cy="2014538"/>
          </a:xfrm>
          <a:custGeom>
            <a:rect b="b" l="l" r="r" t="t"/>
            <a:pathLst>
              <a:path extrusionOk="0" h="3429000" w="342900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4"/>
          <p:cNvSpPr/>
          <p:nvPr/>
        </p:nvSpPr>
        <p:spPr>
          <a:xfrm>
            <a:off x="3315201" y="2802200"/>
            <a:ext cx="2400300" cy="2014538"/>
          </a:xfrm>
          <a:custGeom>
            <a:rect b="b" l="l" r="r" t="t"/>
            <a:pathLst>
              <a:path extrusionOk="0" h="3429000" w="342900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4"/>
          <p:cNvSpPr/>
          <p:nvPr/>
        </p:nvSpPr>
        <p:spPr>
          <a:xfrm>
            <a:off x="5930176" y="2802175"/>
            <a:ext cx="2400300" cy="2014538"/>
          </a:xfrm>
          <a:custGeom>
            <a:rect b="b" l="l" r="r" t="t"/>
            <a:pathLst>
              <a:path extrusionOk="0" h="3429000" w="342900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4"/>
          <p:cNvSpPr txBox="1"/>
          <p:nvPr>
            <p:ph type="title"/>
          </p:nvPr>
        </p:nvSpPr>
        <p:spPr>
          <a:xfrm>
            <a:off x="1109292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i="0" sz="1400" u="none" cap="none" strike="noStrik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83" name="Google Shape;83;p34"/>
          <p:cNvSpPr txBox="1"/>
          <p:nvPr>
            <p:ph idx="2" type="title"/>
          </p:nvPr>
        </p:nvSpPr>
        <p:spPr>
          <a:xfrm>
            <a:off x="552729" y="511049"/>
            <a:ext cx="3846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/>
        </p:txBody>
      </p:sp>
      <p:sp>
        <p:nvSpPr>
          <p:cNvPr id="84" name="Google Shape;84;p34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4"/>
          <p:cNvSpPr txBox="1"/>
          <p:nvPr>
            <p:ph idx="1" type="subTitle"/>
          </p:nvPr>
        </p:nvSpPr>
        <p:spPr>
          <a:xfrm>
            <a:off x="843749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86" name="Google Shape;86;p34"/>
          <p:cNvSpPr txBox="1"/>
          <p:nvPr>
            <p:ph idx="3" type="title"/>
          </p:nvPr>
        </p:nvSpPr>
        <p:spPr>
          <a:xfrm>
            <a:off x="3732071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i="0" sz="1400" u="none" cap="none" strike="noStrik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87" name="Google Shape;87;p34"/>
          <p:cNvSpPr txBox="1"/>
          <p:nvPr>
            <p:ph idx="4" type="subTitle"/>
          </p:nvPr>
        </p:nvSpPr>
        <p:spPr>
          <a:xfrm>
            <a:off x="3467287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88" name="Google Shape;88;p34"/>
          <p:cNvSpPr txBox="1"/>
          <p:nvPr>
            <p:ph idx="5" type="title"/>
          </p:nvPr>
        </p:nvSpPr>
        <p:spPr>
          <a:xfrm>
            <a:off x="6339219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i="0" sz="1400" u="none" cap="none" strike="noStrik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89" name="Google Shape;89;p34"/>
          <p:cNvSpPr txBox="1"/>
          <p:nvPr>
            <p:ph idx="6" type="subTitle"/>
          </p:nvPr>
        </p:nvSpPr>
        <p:spPr>
          <a:xfrm>
            <a:off x="6073726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90" name="Google Shape;9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5"/>
          <p:cNvSpPr txBox="1"/>
          <p:nvPr>
            <p:ph type="title"/>
          </p:nvPr>
        </p:nvSpPr>
        <p:spPr>
          <a:xfrm>
            <a:off x="1617575" y="2052053"/>
            <a:ext cx="590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CUSTOM_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/>
          <p:nvPr/>
        </p:nvSpPr>
        <p:spPr>
          <a:xfrm>
            <a:off x="490716" y="454911"/>
            <a:ext cx="8182464" cy="4234931"/>
          </a:xfrm>
          <a:custGeom>
            <a:rect b="b" l="l" r="r" t="t"/>
            <a:pathLst>
              <a:path extrusionOk="0" h="8028305" w="15511780">
                <a:moveTo>
                  <a:pt x="15511310" y="8028254"/>
                </a:moveTo>
                <a:lnTo>
                  <a:pt x="0" y="8028254"/>
                </a:lnTo>
                <a:lnTo>
                  <a:pt x="0" y="0"/>
                </a:lnTo>
                <a:lnTo>
                  <a:pt x="15511310" y="0"/>
                </a:lnTo>
                <a:lnTo>
                  <a:pt x="15511310" y="8028254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6"/>
          <p:cNvSpPr/>
          <p:nvPr/>
        </p:nvSpPr>
        <p:spPr>
          <a:xfrm>
            <a:off x="1100016" y="-76979"/>
            <a:ext cx="7149440" cy="3611423"/>
          </a:xfrm>
          <a:custGeom>
            <a:rect b="b" l="l" r="r" t="t"/>
            <a:pathLst>
              <a:path extrusionOk="0" h="6687820" w="13553440">
                <a:moveTo>
                  <a:pt x="0" y="6687426"/>
                </a:moveTo>
                <a:lnTo>
                  <a:pt x="13553414" y="6687426"/>
                </a:lnTo>
                <a:lnTo>
                  <a:pt x="13553414" y="0"/>
                </a:lnTo>
                <a:lnTo>
                  <a:pt x="0" y="0"/>
                </a:lnTo>
                <a:lnTo>
                  <a:pt x="0" y="6687426"/>
                </a:lnTo>
                <a:close/>
              </a:path>
            </a:pathLst>
          </a:cu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6"/>
          <p:cNvSpPr txBox="1"/>
          <p:nvPr>
            <p:ph type="title"/>
          </p:nvPr>
        </p:nvSpPr>
        <p:spPr>
          <a:xfrm>
            <a:off x="762378" y="2087095"/>
            <a:ext cx="7632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9pPr>
          </a:lstStyle>
          <a:p/>
        </p:txBody>
      </p:sp>
      <p:sp>
        <p:nvSpPr>
          <p:cNvPr id="98" name="Google Shape;9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1">
  <p:cSld name="CUSTOM_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/>
          <p:nvPr/>
        </p:nvSpPr>
        <p:spPr>
          <a:xfrm>
            <a:off x="260776" y="241102"/>
            <a:ext cx="8622300" cy="7434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7"/>
          <p:cNvSpPr txBox="1"/>
          <p:nvPr>
            <p:ph type="title"/>
          </p:nvPr>
        </p:nvSpPr>
        <p:spPr>
          <a:xfrm>
            <a:off x="552729" y="511049"/>
            <a:ext cx="6435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/>
        </p:txBody>
      </p:sp>
      <p:sp>
        <p:nvSpPr>
          <p:cNvPr id="102" name="Google Shape;10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2">
  <p:cSld name="CUSTOM_7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8"/>
          <p:cNvSpPr/>
          <p:nvPr/>
        </p:nvSpPr>
        <p:spPr>
          <a:xfrm>
            <a:off x="260776" y="241102"/>
            <a:ext cx="1765800" cy="18357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8"/>
          <p:cNvSpPr txBox="1"/>
          <p:nvPr>
            <p:ph type="title"/>
          </p:nvPr>
        </p:nvSpPr>
        <p:spPr>
          <a:xfrm>
            <a:off x="552729" y="511049"/>
            <a:ext cx="1403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/>
        </p:txBody>
      </p:sp>
      <p:sp>
        <p:nvSpPr>
          <p:cNvPr id="106" name="Google Shape;10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UBTITLE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/>
          <p:nvPr/>
        </p:nvSpPr>
        <p:spPr>
          <a:xfrm>
            <a:off x="1614" y="0"/>
            <a:ext cx="9142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9"/>
          <p:cNvSpPr/>
          <p:nvPr/>
        </p:nvSpPr>
        <p:spPr>
          <a:xfrm>
            <a:off x="2496480" y="0"/>
            <a:ext cx="4220528" cy="5145024"/>
          </a:xfrm>
          <a:custGeom>
            <a:rect b="b" l="l" r="r" t="t"/>
            <a:pathLst>
              <a:path extrusionOk="0" h="9753600" w="800100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9"/>
          <p:cNvSpPr txBox="1"/>
          <p:nvPr>
            <p:ph idx="1" type="subTitle"/>
          </p:nvPr>
        </p:nvSpPr>
        <p:spPr>
          <a:xfrm>
            <a:off x="2945488" y="3082991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111" name="Google Shape;111;p39"/>
          <p:cNvSpPr txBox="1"/>
          <p:nvPr>
            <p:ph type="title"/>
          </p:nvPr>
        </p:nvSpPr>
        <p:spPr>
          <a:xfrm>
            <a:off x="1587750" y="1610796"/>
            <a:ext cx="59685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2" name="Google Shape;11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033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UBTITLES">
  <p:cSld name="CUSTOM_10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0"/>
          <p:cNvSpPr/>
          <p:nvPr/>
        </p:nvSpPr>
        <p:spPr>
          <a:xfrm>
            <a:off x="0" y="0"/>
            <a:ext cx="926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/>
          <p:nvPr/>
        </p:nvSpPr>
        <p:spPr>
          <a:xfrm>
            <a:off x="2496480" y="0"/>
            <a:ext cx="4220528" cy="5145024"/>
          </a:xfrm>
          <a:custGeom>
            <a:rect b="b" l="l" r="r" t="t"/>
            <a:pathLst>
              <a:path extrusionOk="0" h="9753600" w="800100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72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0"/>
          <p:cNvSpPr txBox="1"/>
          <p:nvPr>
            <p:ph idx="1" type="subTitle"/>
          </p:nvPr>
        </p:nvSpPr>
        <p:spPr>
          <a:xfrm>
            <a:off x="2706750" y="1602100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/>
        </p:txBody>
      </p:sp>
      <p:sp>
        <p:nvSpPr>
          <p:cNvPr id="117" name="Google Shape;117;p40"/>
          <p:cNvSpPr txBox="1"/>
          <p:nvPr>
            <p:ph idx="2" type="subTitle"/>
          </p:nvPr>
        </p:nvSpPr>
        <p:spPr>
          <a:xfrm>
            <a:off x="2706750" y="2830369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/>
        </p:txBody>
      </p:sp>
      <p:sp>
        <p:nvSpPr>
          <p:cNvPr id="118" name="Google Shape;118;p40"/>
          <p:cNvSpPr txBox="1"/>
          <p:nvPr>
            <p:ph idx="3" type="subTitle"/>
          </p:nvPr>
        </p:nvSpPr>
        <p:spPr>
          <a:xfrm>
            <a:off x="2706750" y="4045475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/>
        </p:txBody>
      </p:sp>
      <p:sp>
        <p:nvSpPr>
          <p:cNvPr id="119" name="Google Shape;119;p40"/>
          <p:cNvSpPr txBox="1"/>
          <p:nvPr>
            <p:ph type="title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" name="Google Shape;120;p40"/>
          <p:cNvSpPr txBox="1"/>
          <p:nvPr>
            <p:ph idx="4" type="title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1" name="Google Shape;121;p40"/>
          <p:cNvSpPr txBox="1"/>
          <p:nvPr>
            <p:ph idx="5" type="title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2" name="Google Shape;12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33">
          <p15:clr>
            <a:srgbClr val="FA7B17"/>
          </p15:clr>
        </p15:guide>
        <p15:guide id="2" orient="horz" pos="1904">
          <p15:clr>
            <a:srgbClr val="FA7B17"/>
          </p15:clr>
        </p15:guide>
        <p15:guide id="3" orient="horz" pos="2664">
          <p15:clr>
            <a:srgbClr val="FA7B17"/>
          </p15:clr>
        </p15:guide>
        <p15:guide id="4" orient="horz" pos="936">
          <p15:clr>
            <a:srgbClr val="FA7B17"/>
          </p15:clr>
        </p15:guide>
        <p15:guide id="5" orient="horz" pos="1697">
          <p15:clr>
            <a:srgbClr val="FA7B17"/>
          </p15:clr>
        </p15:guide>
        <p15:guide id="6" orient="horz" pos="245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1"/>
          <p:cNvSpPr/>
          <p:nvPr/>
        </p:nvSpPr>
        <p:spPr>
          <a:xfrm>
            <a:off x="-3587" y="-762"/>
            <a:ext cx="9151176" cy="5145024"/>
          </a:xfrm>
          <a:custGeom>
            <a:rect b="b" l="l" r="r" t="t"/>
            <a:pathLst>
              <a:path extrusionOk="0" h="9753600" w="173482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56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1"/>
          <p:cNvSpPr/>
          <p:nvPr/>
        </p:nvSpPr>
        <p:spPr>
          <a:xfrm>
            <a:off x="628198" y="555511"/>
            <a:ext cx="7930572" cy="4061085"/>
          </a:xfrm>
          <a:custGeom>
            <a:rect b="b" l="l" r="r" t="t"/>
            <a:pathLst>
              <a:path extrusionOk="0" h="7698740" w="1503426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1"/>
          <p:cNvSpPr txBox="1"/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i="0" sz="190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127" name="Google Shape;127;p41"/>
          <p:cNvSpPr txBox="1"/>
          <p:nvPr>
            <p:ph idx="1" type="subTitle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9pPr>
          </a:lstStyle>
          <a:p/>
        </p:txBody>
      </p:sp>
      <p:sp>
        <p:nvSpPr>
          <p:cNvPr id="128" name="Google Shape;1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2"/>
          <p:cNvSpPr/>
          <p:nvPr/>
        </p:nvSpPr>
        <p:spPr>
          <a:xfrm>
            <a:off x="-3587" y="5941"/>
            <a:ext cx="9151176" cy="5131626"/>
          </a:xfrm>
          <a:custGeom>
            <a:rect b="b" l="l" r="r" t="t"/>
            <a:pathLst>
              <a:path extrusionOk="0" h="9728200" w="17348200">
                <a:moveTo>
                  <a:pt x="0" y="9727755"/>
                </a:moveTo>
                <a:lnTo>
                  <a:pt x="0" y="0"/>
                </a:lnTo>
                <a:lnTo>
                  <a:pt x="17348200" y="0"/>
                </a:lnTo>
                <a:lnTo>
                  <a:pt x="17348200" y="9727755"/>
                </a:lnTo>
                <a:lnTo>
                  <a:pt x="0" y="9727755"/>
                </a:lnTo>
                <a:close/>
              </a:path>
            </a:pathLst>
          </a:custGeom>
          <a:solidFill>
            <a:srgbClr val="F0EEEB">
              <a:alpha val="2156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2"/>
          <p:cNvSpPr/>
          <p:nvPr/>
        </p:nvSpPr>
        <p:spPr>
          <a:xfrm>
            <a:off x="628198" y="555511"/>
            <a:ext cx="7930572" cy="4061085"/>
          </a:xfrm>
          <a:custGeom>
            <a:rect b="b" l="l" r="r" t="t"/>
            <a:pathLst>
              <a:path extrusionOk="0" h="7698740" w="1503426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2"/>
          <p:cNvSpPr txBox="1"/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i="0" sz="190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133" name="Google Shape;133;p42"/>
          <p:cNvSpPr txBox="1"/>
          <p:nvPr>
            <p:ph idx="1" type="subTitle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9pPr>
          </a:lstStyle>
          <a:p/>
        </p:txBody>
      </p:sp>
      <p:sp>
        <p:nvSpPr>
          <p:cNvPr id="134" name="Google Shape;13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ST TITTLE 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i="0" sz="560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3108875" y="2444850"/>
            <a:ext cx="292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/>
          <p:nvPr/>
        </p:nvSpPr>
        <p:spPr>
          <a:xfrm>
            <a:off x="0" y="908575"/>
            <a:ext cx="8182464" cy="4234931"/>
          </a:xfrm>
          <a:custGeom>
            <a:rect b="b" l="l" r="r" t="t"/>
            <a:pathLst>
              <a:path extrusionOk="0" h="8028305" w="1551178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6"/>
          <p:cNvSpPr/>
          <p:nvPr/>
        </p:nvSpPr>
        <p:spPr>
          <a:xfrm>
            <a:off x="550911" y="-81105"/>
            <a:ext cx="4299600" cy="44892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6"/>
          <p:cNvSpPr txBox="1"/>
          <p:nvPr>
            <p:ph type="title"/>
          </p:nvPr>
        </p:nvSpPr>
        <p:spPr>
          <a:xfrm>
            <a:off x="1042037" y="3436014"/>
            <a:ext cx="55890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9pPr>
          </a:lstStyle>
          <a:p/>
        </p:txBody>
      </p:sp>
      <p:sp>
        <p:nvSpPr>
          <p:cNvPr id="23" name="Google Shape;23;p26"/>
          <p:cNvSpPr txBox="1"/>
          <p:nvPr>
            <p:ph idx="1" type="subTitle"/>
          </p:nvPr>
        </p:nvSpPr>
        <p:spPr>
          <a:xfrm>
            <a:off x="1042025" y="2390452"/>
            <a:ext cx="292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56">
          <p15:clr>
            <a:srgbClr val="F9AD4C"/>
          </p15:clr>
        </p15:guide>
        <p15:guide id="2" orient="horz" pos="1595">
          <p15:clr>
            <a:srgbClr val="F9AD4C"/>
          </p15:clr>
        </p15:guide>
        <p15:guide id="3" orient="horz" pos="227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SUBTITLE ">
  <p:cSld name="CUSTOM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type="title"/>
          </p:nvPr>
        </p:nvSpPr>
        <p:spPr>
          <a:xfrm>
            <a:off x="543000" y="3362450"/>
            <a:ext cx="8058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" type="subTitle"/>
          </p:nvPr>
        </p:nvSpPr>
        <p:spPr>
          <a:xfrm>
            <a:off x="1636200" y="4104225"/>
            <a:ext cx="5871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11">
          <p15:clr>
            <a:srgbClr val="F9AD4C"/>
          </p15:clr>
        </p15:guide>
        <p15:guide id="2" orient="horz" pos="2676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i="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31" name="Google Shape;31;p28"/>
          <p:cNvSpPr txBox="1"/>
          <p:nvPr>
            <p:ph idx="2" type="title"/>
          </p:nvPr>
        </p:nvSpPr>
        <p:spPr>
          <a:xfrm>
            <a:off x="6534901" y="194035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i="0" sz="190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32" name="Google Shape;32;p28"/>
          <p:cNvSpPr/>
          <p:nvPr/>
        </p:nvSpPr>
        <p:spPr>
          <a:xfrm>
            <a:off x="5794921" y="1809755"/>
            <a:ext cx="514167" cy="3334886"/>
          </a:xfrm>
          <a:custGeom>
            <a:rect b="b" l="l" r="r" t="t"/>
            <a:pathLst>
              <a:path extrusionOk="0" h="6322059" w="974725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 txBox="1"/>
          <p:nvPr>
            <p:ph idx="1" type="subTitle"/>
          </p:nvPr>
        </p:nvSpPr>
        <p:spPr>
          <a:xfrm>
            <a:off x="6534900" y="2259650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34" name="Google Shape;34;p28"/>
          <p:cNvSpPr txBox="1"/>
          <p:nvPr>
            <p:ph idx="3" type="title"/>
          </p:nvPr>
        </p:nvSpPr>
        <p:spPr>
          <a:xfrm>
            <a:off x="6534901" y="300044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i="0" sz="190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35" name="Google Shape;35;p28"/>
          <p:cNvSpPr txBox="1"/>
          <p:nvPr>
            <p:ph idx="4" type="subTitle"/>
          </p:nvPr>
        </p:nvSpPr>
        <p:spPr>
          <a:xfrm>
            <a:off x="6534900" y="3319738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36" name="Google Shape;36;p28"/>
          <p:cNvSpPr txBox="1"/>
          <p:nvPr>
            <p:ph idx="5" type="title"/>
          </p:nvPr>
        </p:nvSpPr>
        <p:spPr>
          <a:xfrm>
            <a:off x="6534901" y="4062355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i="0" sz="190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37" name="Google Shape;37;p28"/>
          <p:cNvSpPr txBox="1"/>
          <p:nvPr>
            <p:ph idx="6" type="subTitle"/>
          </p:nvPr>
        </p:nvSpPr>
        <p:spPr>
          <a:xfrm>
            <a:off x="6534900" y="4381650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38" name="Google Shape;38;p28"/>
          <p:cNvSpPr txBox="1"/>
          <p:nvPr>
            <p:ph idx="7" type="title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9" name="Google Shape;39;p28"/>
          <p:cNvSpPr txBox="1"/>
          <p:nvPr>
            <p:ph idx="8" type="title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0" name="Google Shape;40;p28"/>
          <p:cNvSpPr txBox="1"/>
          <p:nvPr>
            <p:ph idx="9" type="title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1" name="Google Shape;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AND">
  <p:cSld name="CUSTOM_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type="title"/>
          </p:nvPr>
        </p:nvSpPr>
        <p:spPr>
          <a:xfrm>
            <a:off x="4337875" y="2473474"/>
            <a:ext cx="51522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i="0" sz="3200" u="none" cap="none" strike="noStrik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44" name="Google Shape;44;p29"/>
          <p:cNvSpPr/>
          <p:nvPr/>
        </p:nvSpPr>
        <p:spPr>
          <a:xfrm rot="10800000">
            <a:off x="6601542" y="-54587"/>
            <a:ext cx="623824" cy="2465603"/>
          </a:xfrm>
          <a:custGeom>
            <a:rect b="b" l="l" r="r" t="t"/>
            <a:pathLst>
              <a:path extrusionOk="0" h="6322059" w="974725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9"/>
          <p:cNvSpPr txBox="1"/>
          <p:nvPr>
            <p:ph idx="1" type="subTitle"/>
          </p:nvPr>
        </p:nvSpPr>
        <p:spPr>
          <a:xfrm>
            <a:off x="5252250" y="3596700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46" name="Google Shape;46;p29"/>
          <p:cNvSpPr txBox="1"/>
          <p:nvPr>
            <p:ph idx="2" type="title"/>
          </p:nvPr>
        </p:nvSpPr>
        <p:spPr>
          <a:xfrm>
            <a:off x="6491965" y="1919276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1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AND 1">
  <p:cSld name="CUSTOM_3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/>
          <p:nvPr/>
        </p:nvSpPr>
        <p:spPr>
          <a:xfrm rot="-5400000">
            <a:off x="7614958" y="662468"/>
            <a:ext cx="623824" cy="2734291"/>
          </a:xfrm>
          <a:custGeom>
            <a:rect b="b" l="l" r="r" t="t"/>
            <a:pathLst>
              <a:path extrusionOk="0" h="6322059" w="974725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/>
          <p:nvPr>
            <p:ph type="title"/>
          </p:nvPr>
        </p:nvSpPr>
        <p:spPr>
          <a:xfrm>
            <a:off x="4998625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i="0" sz="320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51" name="Google Shape;51;p30"/>
          <p:cNvSpPr txBox="1"/>
          <p:nvPr>
            <p:ph idx="1" type="subTitle"/>
          </p:nvPr>
        </p:nvSpPr>
        <p:spPr>
          <a:xfrm>
            <a:off x="4998625" y="3846948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52" name="Google Shape;52;p30"/>
          <p:cNvSpPr txBox="1"/>
          <p:nvPr>
            <p:ph idx="2" type="title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AND 1 1">
  <p:cSld name="CUSTOM_3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/>
          <p:nvPr/>
        </p:nvSpPr>
        <p:spPr>
          <a:xfrm flipH="1" rot="5400000">
            <a:off x="986563" y="695100"/>
            <a:ext cx="623824" cy="2686875"/>
          </a:xfrm>
          <a:custGeom>
            <a:rect b="b" l="l" r="r" t="t"/>
            <a:pathLst>
              <a:path extrusionOk="0" h="6322059" w="974725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1"/>
          <p:cNvSpPr txBox="1"/>
          <p:nvPr>
            <p:ph type="title"/>
          </p:nvPr>
        </p:nvSpPr>
        <p:spPr>
          <a:xfrm>
            <a:off x="1165682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i="0" sz="3200" u="none" cap="none" strike="noStrik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/>
        </p:txBody>
      </p:sp>
      <p:sp>
        <p:nvSpPr>
          <p:cNvPr id="57" name="Google Shape;57;p31"/>
          <p:cNvSpPr txBox="1"/>
          <p:nvPr>
            <p:ph idx="1" type="subTitle"/>
          </p:nvPr>
        </p:nvSpPr>
        <p:spPr>
          <a:xfrm>
            <a:off x="1165682" y="3846948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/>
        </p:txBody>
      </p:sp>
      <p:sp>
        <p:nvSpPr>
          <p:cNvPr id="58" name="Google Shape;58;p31"/>
          <p:cNvSpPr txBox="1"/>
          <p:nvPr>
            <p:ph idx="2" type="title"/>
          </p:nvPr>
        </p:nvSpPr>
        <p:spPr>
          <a:xfrm>
            <a:off x="1626575" y="1766514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44">
          <p15:clr>
            <a:srgbClr val="FA7B17"/>
          </p15:clr>
        </p15:guide>
        <p15:guide id="2" orient="horz" pos="1404">
          <p15:clr>
            <a:srgbClr val="FA7B17"/>
          </p15:clr>
        </p15:guide>
        <p15:guide id="3" pos="75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/>
          <p:nvPr/>
        </p:nvSpPr>
        <p:spPr>
          <a:xfrm>
            <a:off x="967955" y="909821"/>
            <a:ext cx="8182464" cy="4234931"/>
          </a:xfrm>
          <a:custGeom>
            <a:rect b="b" l="l" r="r" t="t"/>
            <a:pathLst>
              <a:path extrusionOk="0" h="8028305" w="1551178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2"/>
          <p:cNvSpPr/>
          <p:nvPr/>
        </p:nvSpPr>
        <p:spPr>
          <a:xfrm>
            <a:off x="6099378" y="-81105"/>
            <a:ext cx="2780100" cy="34401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2"/>
          <p:cNvSpPr txBox="1"/>
          <p:nvPr>
            <p:ph type="title"/>
          </p:nvPr>
        </p:nvSpPr>
        <p:spPr>
          <a:xfrm>
            <a:off x="4770290" y="1417012"/>
            <a:ext cx="3846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443004" y="3037170"/>
            <a:ext cx="51738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" name="Google Shape;6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13">
          <p15:clr>
            <a:srgbClr val="F9AD4C"/>
          </p15:clr>
        </p15:guide>
        <p15:guide id="2" pos="5427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762117" y="1276993"/>
            <a:ext cx="16860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b="0" i="0" sz="3800" u="none" cap="none" strike="noStrik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b="0" i="0" sz="900" u="none" cap="none" strike="noStrik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792791" y="509322"/>
            <a:ext cx="2515500" cy="4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b="0" i="0" sz="1300" u="none" cap="none" strike="noStrik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LtXeE3HOkFP8SfkXT_dKRct0_tM5FL2X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a7ppyamgkrc" TargetMode="External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fdZEJhRbtr7vbWmmNyR7dYzj3xJUpfou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gif"/><Relationship Id="rId5" Type="http://schemas.openxmlformats.org/officeDocument/2006/relationships/image" Target="../media/image9.gif"/><Relationship Id="rId6" Type="http://schemas.openxmlformats.org/officeDocument/2006/relationships/image" Target="../media/image19.gif"/><Relationship Id="rId7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b82b29cc1c_0_0"/>
          <p:cNvPicPr preferRelativeResize="0"/>
          <p:nvPr/>
        </p:nvPicPr>
        <p:blipFill rotWithShape="1">
          <a:blip r:embed="rId3">
            <a:alphaModFix amt="70000"/>
          </a:blip>
          <a:srcRect b="6655" l="69119" r="0" t="42458"/>
          <a:stretch/>
        </p:blipFill>
        <p:spPr>
          <a:xfrm>
            <a:off x="5062624" y="181998"/>
            <a:ext cx="4081377" cy="5044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g1b82b29cc1c_0_0"/>
          <p:cNvGrpSpPr/>
          <p:nvPr/>
        </p:nvGrpSpPr>
        <p:grpSpPr>
          <a:xfrm>
            <a:off x="-550100" y="-126775"/>
            <a:ext cx="9777226" cy="5618251"/>
            <a:chOff x="-1777099" y="-1999007"/>
            <a:chExt cx="12531692" cy="7201039"/>
          </a:xfrm>
        </p:grpSpPr>
        <p:pic>
          <p:nvPicPr>
            <p:cNvPr id="143" name="Google Shape;143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b="6654" l="73937" r="0" t="28427"/>
            <a:stretch/>
          </p:blipFill>
          <p:spPr>
            <a:xfrm>
              <a:off x="-1777099" y="-1940464"/>
              <a:ext cx="12531692" cy="714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b="6655" l="0" r="0" t="0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b="6655" l="0" r="76462" t="34074"/>
            <a:stretch/>
          </p:blipFill>
          <p:spPr>
            <a:xfrm>
              <a:off x="-1638448" y="-1999007"/>
              <a:ext cx="2620196" cy="7142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g1b82b29cc1c_0_0"/>
          <p:cNvSpPr/>
          <p:nvPr/>
        </p:nvSpPr>
        <p:spPr>
          <a:xfrm>
            <a:off x="0" y="-44350"/>
            <a:ext cx="9134370" cy="4252119"/>
          </a:xfrm>
          <a:custGeom>
            <a:rect b="b" l="l" r="r" t="t"/>
            <a:pathLst>
              <a:path extrusionOk="0" h="6184900" w="1247013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409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b82b29cc1c_0_0"/>
          <p:cNvSpPr/>
          <p:nvPr/>
        </p:nvSpPr>
        <p:spPr>
          <a:xfrm>
            <a:off x="2422200" y="-81100"/>
            <a:ext cx="4299600" cy="43620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b82b29cc1c_0_0"/>
          <p:cNvSpPr txBox="1"/>
          <p:nvPr>
            <p:ph type="title"/>
          </p:nvPr>
        </p:nvSpPr>
        <p:spPr>
          <a:xfrm>
            <a:off x="2516350" y="-4100"/>
            <a:ext cx="41385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4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4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4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700"/>
              <a:t>Spread your wings</a:t>
            </a:r>
            <a:endParaRPr sz="4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2400"/>
              <a:t>Gesture controlled bird-like robot</a:t>
            </a:r>
            <a:endParaRPr sz="2400"/>
          </a:p>
        </p:txBody>
      </p:sp>
      <p:sp>
        <p:nvSpPr>
          <p:cNvPr id="149" name="Google Shape;149;g1b82b29cc1c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g1b82b29cc1c_0_0"/>
          <p:cNvSpPr txBox="1"/>
          <p:nvPr>
            <p:ph idx="1" type="subTitle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Group 3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Atocha, Hala, Rimmie &amp; Yawen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 txBox="1"/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Functionality- Code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37" name="Google Shape;23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8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/>
          <p:nvPr/>
        </p:nvSpPr>
        <p:spPr>
          <a:xfrm>
            <a:off x="0" y="4327950"/>
            <a:ext cx="9502500" cy="10452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3"/>
          <p:cNvSpPr txBox="1"/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Problems and possible improvements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47" name="Google Shape;24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 amt="92000"/>
          </a:blip>
          <a:srcRect b="16864" l="0" r="3605" t="13244"/>
          <a:stretch/>
        </p:blipFill>
        <p:spPr>
          <a:xfrm>
            <a:off x="3031575" y="1258350"/>
            <a:ext cx="2912026" cy="296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3"/>
          <p:cNvPicPr preferRelativeResize="0"/>
          <p:nvPr/>
        </p:nvPicPr>
        <p:blipFill rotWithShape="1">
          <a:blip r:embed="rId4">
            <a:alphaModFix/>
          </a:blip>
          <a:srcRect b="21922" l="22492" r="8427" t="14163"/>
          <a:stretch/>
        </p:blipFill>
        <p:spPr>
          <a:xfrm>
            <a:off x="72350" y="1258350"/>
            <a:ext cx="2912026" cy="296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2050625" y="2788726"/>
            <a:ext cx="265500" cy="276000"/>
          </a:xfrm>
          <a:prstGeom prst="flowChartConnector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1317574" y="3245926"/>
            <a:ext cx="265500" cy="276000"/>
          </a:xfrm>
          <a:prstGeom prst="flowChartConnector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291303" y="1721925"/>
            <a:ext cx="265500" cy="276000"/>
          </a:xfrm>
          <a:prstGeom prst="flowChartConnector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"/>
          <p:cNvSpPr/>
          <p:nvPr/>
        </p:nvSpPr>
        <p:spPr>
          <a:xfrm>
            <a:off x="877744" y="1798125"/>
            <a:ext cx="265500" cy="276000"/>
          </a:xfrm>
          <a:prstGeom prst="flowChartConnector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3"/>
          <p:cNvSpPr/>
          <p:nvPr/>
        </p:nvSpPr>
        <p:spPr>
          <a:xfrm>
            <a:off x="2710370" y="3093526"/>
            <a:ext cx="265500" cy="276000"/>
          </a:xfrm>
          <a:prstGeom prst="flowChartConnector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0800" y="1272926"/>
            <a:ext cx="3289925" cy="295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3"/>
          <p:cNvSpPr/>
          <p:nvPr/>
        </p:nvSpPr>
        <p:spPr>
          <a:xfrm>
            <a:off x="4260425" y="2636326"/>
            <a:ext cx="265500" cy="276000"/>
          </a:xfrm>
          <a:prstGeom prst="flowChartConnector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7"/>
          <p:cNvSpPr txBox="1"/>
          <p:nvPr>
            <p:ph type="title"/>
          </p:nvPr>
        </p:nvSpPr>
        <p:spPr>
          <a:xfrm>
            <a:off x="-360969" y="535805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Arbete </a:t>
            </a:r>
            <a:r>
              <a:rPr lang="en-US" sz="4200">
                <a:solidFill>
                  <a:srgbClr val="DAC1B6"/>
                </a:solidFill>
              </a:rPr>
              <a:t>framöver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64" name="Google Shape;26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7"/>
          <p:cNvSpPr txBox="1"/>
          <p:nvPr/>
        </p:nvSpPr>
        <p:spPr>
          <a:xfrm>
            <a:off x="1095475" y="1172000"/>
            <a:ext cx="52242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Dimensioning and connection of different parts</a:t>
            </a:r>
            <a:endParaRPr b="0" i="0" sz="1800" u="none" cap="none" strike="noStrik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Limited choice of materials for prototyping. </a:t>
            </a:r>
            <a:endParaRPr sz="1800"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Reducing </a:t>
            </a: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friction</a:t>
            </a: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 in the gears for smooth movement of the wings</a:t>
            </a:r>
            <a:endParaRPr b="0" i="0" sz="1800" u="none" cap="none" strike="noStrik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Availability of the machines</a:t>
            </a:r>
            <a:endParaRPr sz="1800"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Improvements</a:t>
            </a:r>
            <a:endParaRPr sz="1800"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 Light"/>
              <a:buChar char="-"/>
            </a:pP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Robust prototyping</a:t>
            </a:r>
            <a:endParaRPr sz="1800"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Telecom algorithm: </a:t>
            </a:r>
            <a:endParaRPr sz="1800"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○"/>
            </a:pPr>
            <a:r>
              <a:rPr lang="en-US" sz="1800">
                <a:latin typeface="Catamaran Light"/>
                <a:ea typeface="Catamaran Light"/>
                <a:cs typeface="Catamaran Light"/>
                <a:sym typeface="Catamaran Light"/>
              </a:rPr>
              <a:t>delay can be replaced by downsampling/smoothing</a:t>
            </a:r>
            <a:endParaRPr b="0" i="0" sz="1800" u="none" cap="none" strike="noStrik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6" name="Google Shape;266;p17"/>
          <p:cNvSpPr txBox="1"/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Problems and possible improvements</a:t>
            </a:r>
            <a:endParaRPr sz="4200">
              <a:solidFill>
                <a:srgbClr val="DAC1B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b8df9c0c76_3_0"/>
          <p:cNvPicPr preferRelativeResize="0"/>
          <p:nvPr/>
        </p:nvPicPr>
        <p:blipFill rotWithShape="1">
          <a:blip r:embed="rId3">
            <a:alphaModFix amt="70000"/>
          </a:blip>
          <a:srcRect b="6655" l="69119" r="0" t="42458"/>
          <a:stretch/>
        </p:blipFill>
        <p:spPr>
          <a:xfrm>
            <a:off x="5062624" y="181998"/>
            <a:ext cx="4081377" cy="5044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g1b8df9c0c76_3_0"/>
          <p:cNvGrpSpPr/>
          <p:nvPr/>
        </p:nvGrpSpPr>
        <p:grpSpPr>
          <a:xfrm>
            <a:off x="-550100" y="-126775"/>
            <a:ext cx="9777226" cy="5618251"/>
            <a:chOff x="-1777099" y="-1999007"/>
            <a:chExt cx="12531692" cy="7201039"/>
          </a:xfrm>
        </p:grpSpPr>
        <p:pic>
          <p:nvPicPr>
            <p:cNvPr id="273" name="Google Shape;273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b="6654" l="73937" r="0" t="28427"/>
            <a:stretch/>
          </p:blipFill>
          <p:spPr>
            <a:xfrm>
              <a:off x="-1777099" y="-1940464"/>
              <a:ext cx="12531692" cy="714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b="6655" l="0" r="0" t="0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b="6655" l="0" r="76462" t="34074"/>
            <a:stretch/>
          </p:blipFill>
          <p:spPr>
            <a:xfrm>
              <a:off x="-1638448" y="-1999007"/>
              <a:ext cx="2620196" cy="7142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g1b8df9c0c76_3_0"/>
          <p:cNvSpPr/>
          <p:nvPr/>
        </p:nvSpPr>
        <p:spPr>
          <a:xfrm>
            <a:off x="0" y="-44350"/>
            <a:ext cx="9134370" cy="4252119"/>
          </a:xfrm>
          <a:custGeom>
            <a:rect b="b" l="l" r="r" t="t"/>
            <a:pathLst>
              <a:path extrusionOk="0" h="6184900" w="1247013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4096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b8df9c0c76_3_0"/>
          <p:cNvSpPr/>
          <p:nvPr/>
        </p:nvSpPr>
        <p:spPr>
          <a:xfrm>
            <a:off x="2422200" y="-81100"/>
            <a:ext cx="4299600" cy="43620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b8df9c0c76_3_0"/>
          <p:cNvSpPr txBox="1"/>
          <p:nvPr>
            <p:ph type="title"/>
          </p:nvPr>
        </p:nvSpPr>
        <p:spPr>
          <a:xfrm>
            <a:off x="2516350" y="-4100"/>
            <a:ext cx="41385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4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4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4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700"/>
              <a:t>Spread your wings</a:t>
            </a:r>
            <a:endParaRPr sz="4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2400"/>
              <a:t>Gesture controlled bird-like robot</a:t>
            </a:r>
            <a:endParaRPr sz="2400"/>
          </a:p>
        </p:txBody>
      </p:sp>
      <p:sp>
        <p:nvSpPr>
          <p:cNvPr id="279" name="Google Shape;279;g1b8df9c0c76_3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g1b8df9c0c76_3_0"/>
          <p:cNvSpPr txBox="1"/>
          <p:nvPr>
            <p:ph idx="1" type="subTitle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Group 3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Atocha, Hala, Rimmie &amp; Yawen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609cb6f47_1_8"/>
          <p:cNvSpPr txBox="1"/>
          <p:nvPr>
            <p:ph type="title"/>
          </p:nvPr>
        </p:nvSpPr>
        <p:spPr>
          <a:xfrm>
            <a:off x="412051" y="-1311028"/>
            <a:ext cx="8319900" cy="239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Blooper</a:t>
            </a:r>
            <a:endParaRPr sz="4200"/>
          </a:p>
        </p:txBody>
      </p:sp>
      <p:sp>
        <p:nvSpPr>
          <p:cNvPr id="286" name="Google Shape;286;g1b609cb6f47_1_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g1b609cb6f47_1_8" title="IMG_998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475" y="1087472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4813" y="-44339"/>
            <a:ext cx="9134377" cy="60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"/>
          <p:cNvSpPr/>
          <p:nvPr/>
        </p:nvSpPr>
        <p:spPr>
          <a:xfrm>
            <a:off x="0" y="-44350"/>
            <a:ext cx="9134370" cy="3308921"/>
          </a:xfrm>
          <a:custGeom>
            <a:rect b="b" l="l" r="r" t="t"/>
            <a:pathLst>
              <a:path extrusionOk="0" h="6184900" w="1247013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4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"/>
          <p:cNvSpPr txBox="1"/>
          <p:nvPr>
            <p:ph type="title"/>
          </p:nvPr>
        </p:nvSpPr>
        <p:spPr>
          <a:xfrm>
            <a:off x="2773476" y="-168328"/>
            <a:ext cx="35970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K</a:t>
            </a:r>
            <a:r>
              <a:rPr lang="en-US"/>
              <a:t>inetic Origami</a:t>
            </a:r>
            <a:endParaRPr/>
          </a:p>
        </p:txBody>
      </p:sp>
      <p:sp>
        <p:nvSpPr>
          <p:cNvPr id="296" name="Google Shape;296;p1"/>
          <p:cNvSpPr txBox="1"/>
          <p:nvPr>
            <p:ph idx="1" type="subTitle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Group 3 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97" name="Google Shape;297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1b5a02610ea_0_22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4813" y="-44339"/>
            <a:ext cx="9134377" cy="60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b5a02610ea_0_22"/>
          <p:cNvSpPr/>
          <p:nvPr/>
        </p:nvSpPr>
        <p:spPr>
          <a:xfrm>
            <a:off x="0" y="-44350"/>
            <a:ext cx="9134370" cy="3308921"/>
          </a:xfrm>
          <a:custGeom>
            <a:rect b="b" l="l" r="r" t="t"/>
            <a:pathLst>
              <a:path extrusionOk="0" h="6184900" w="1247013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b5a02610ea_0_22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b5a02610ea_0_22"/>
          <p:cNvSpPr txBox="1"/>
          <p:nvPr>
            <p:ph type="title"/>
          </p:nvPr>
        </p:nvSpPr>
        <p:spPr>
          <a:xfrm>
            <a:off x="2773476" y="-168328"/>
            <a:ext cx="35970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Kinetic Origami</a:t>
            </a:r>
            <a:endParaRPr/>
          </a:p>
        </p:txBody>
      </p:sp>
      <p:sp>
        <p:nvSpPr>
          <p:cNvPr id="306" name="Google Shape;306;g1b5a02610ea_0_22"/>
          <p:cNvSpPr txBox="1"/>
          <p:nvPr>
            <p:ph idx="1" type="subTitle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Group </a:t>
            </a:r>
            <a:r>
              <a:rPr lang="en-US"/>
              <a:t>3 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07" name="Google Shape;307;g1b5a02610ea_0_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5a02610ea_0_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g1b5a02610ea_0_37"/>
          <p:cNvSpPr txBox="1"/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Inspiration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314" name="Google Shape;314;g1b5a02610ea_0_37"/>
          <p:cNvSpPr/>
          <p:nvPr/>
        </p:nvSpPr>
        <p:spPr>
          <a:xfrm>
            <a:off x="-123300" y="4432925"/>
            <a:ext cx="9267300" cy="18075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1b5a02610ea_0_37" title="Code and Test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563" y="973625"/>
            <a:ext cx="4468876" cy="33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"/>
          <p:cNvSpPr txBox="1"/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Background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918925" y="1432475"/>
            <a:ext cx="2991000" cy="19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 flipH="1">
            <a:off x="1133775" y="185367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IMU sensor, DC  motor, arduino UNO, Arduino Nano,  Breadboard, L298N, HC-06 Bluetooth module, HM10 BLE 4.0 Module, wires</a:t>
            </a:r>
            <a:endParaRPr b="0" i="0" sz="1200" u="none" cap="none" strike="noStrik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1133775" y="1284325"/>
            <a:ext cx="2503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Components</a:t>
            </a:r>
            <a:endParaRPr b="0" i="0" sz="2400" u="none" cap="none" strike="noStrik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5162825" y="1518725"/>
            <a:ext cx="2503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Gesture controlled bird-like robot</a:t>
            </a:r>
            <a:endParaRPr b="0" i="0" sz="1800" u="none" cap="none" strike="noStrik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The project involves creating a bird-like</a:t>
            </a:r>
            <a:r>
              <a:rPr lang="en-US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 robot with visual and audio effects, </a:t>
            </a:r>
            <a:r>
              <a:rPr lang="en-US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which can be controlled by hand gestures.</a:t>
            </a:r>
            <a:endParaRPr b="0" i="0" sz="1400" u="none" cap="none" strike="noStrik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-123300" y="3975725"/>
            <a:ext cx="9267300" cy="18075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1133775" y="2646050"/>
            <a:ext cx="2503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b="0" i="0" sz="2400" u="none" cap="none" strike="noStrik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"/>
          <p:cNvSpPr txBox="1"/>
          <p:nvPr/>
        </p:nvSpPr>
        <p:spPr>
          <a:xfrm flipH="1">
            <a:off x="1133775" y="3228800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Dancers and stage art</a:t>
            </a:r>
            <a:endParaRPr sz="1200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P</a:t>
            </a:r>
            <a:r>
              <a:rPr lang="en-US" sz="1200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eople with disabilities</a:t>
            </a:r>
            <a:endParaRPr sz="1200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82b29cc1c_0_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g1b82b29cc1c_0_16"/>
          <p:cNvSpPr txBox="1"/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Approach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70" name="Google Shape;170;g1b82b29cc1c_0_16"/>
          <p:cNvSpPr/>
          <p:nvPr/>
        </p:nvSpPr>
        <p:spPr>
          <a:xfrm>
            <a:off x="-123300" y="4432925"/>
            <a:ext cx="9267300" cy="18075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1b82b29cc1c_0_16"/>
          <p:cNvPicPr preferRelativeResize="0"/>
          <p:nvPr/>
        </p:nvPicPr>
        <p:blipFill rotWithShape="1">
          <a:blip r:embed="rId3">
            <a:alphaModFix/>
          </a:blip>
          <a:srcRect b="0" l="0" r="0" t="1351"/>
          <a:stretch/>
        </p:blipFill>
        <p:spPr>
          <a:xfrm>
            <a:off x="1219450" y="1323981"/>
            <a:ext cx="65817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866881" y="-223969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Simulation of the bird’s movement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77" name="Google Shape;17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p5" title="bird-simulation (2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16006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g1b474d37783_1_10"/>
          <p:cNvGrpSpPr/>
          <p:nvPr/>
        </p:nvGrpSpPr>
        <p:grpSpPr>
          <a:xfrm>
            <a:off x="-747450" y="-17237"/>
            <a:ext cx="10705275" cy="5219274"/>
            <a:chOff x="-747450" y="-17237"/>
            <a:chExt cx="10705275" cy="5219274"/>
          </a:xfrm>
        </p:grpSpPr>
        <p:pic>
          <p:nvPicPr>
            <p:cNvPr id="184" name="Google Shape;184;g1b474d37783_1_10"/>
            <p:cNvPicPr preferRelativeResize="0"/>
            <p:nvPr/>
          </p:nvPicPr>
          <p:blipFill rotWithShape="1">
            <a:blip r:embed="rId3">
              <a:alphaModFix/>
            </a:blip>
            <a:srcRect b="6654" l="73937" r="0" t="28427"/>
            <a:stretch/>
          </p:blipFill>
          <p:spPr>
            <a:xfrm>
              <a:off x="8043150" y="-17237"/>
              <a:ext cx="1914675" cy="5219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g1b474d37783_1_10"/>
            <p:cNvPicPr preferRelativeResize="0"/>
            <p:nvPr/>
          </p:nvPicPr>
          <p:blipFill rotWithShape="1">
            <a:blip r:embed="rId3">
              <a:alphaModFix/>
            </a:blip>
            <a:srcRect b="6655" l="0" r="76462" t="28670"/>
            <a:stretch/>
          </p:blipFill>
          <p:spPr>
            <a:xfrm>
              <a:off x="-747450" y="0"/>
              <a:ext cx="1729198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g1b474d37783_1_10"/>
            <p:cNvPicPr preferRelativeResize="0"/>
            <p:nvPr/>
          </p:nvPicPr>
          <p:blipFill rotWithShape="1">
            <a:blip r:embed="rId3">
              <a:alphaModFix/>
            </a:blip>
            <a:srcRect b="6655" l="0" r="0" t="0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g1b474d37783_1_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g1b474d37783_1_10"/>
          <p:cNvSpPr txBox="1"/>
          <p:nvPr>
            <p:ph type="title"/>
          </p:nvPr>
        </p:nvSpPr>
        <p:spPr>
          <a:xfrm>
            <a:off x="1057581" y="39640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CAD</a:t>
            </a:r>
            <a:endParaRPr sz="4200">
              <a:solidFill>
                <a:srgbClr val="DAC1B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 amt="23000"/>
          </a:blip>
          <a:srcRect b="0" l="0" r="23652" t="36896"/>
          <a:stretch/>
        </p:blipFill>
        <p:spPr>
          <a:xfrm>
            <a:off x="65600" y="1707600"/>
            <a:ext cx="5379674" cy="32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3">
            <a:alphaModFix amt="23000"/>
          </a:blip>
          <a:srcRect b="47905" l="38979" r="0" t="0"/>
          <a:stretch/>
        </p:blipFill>
        <p:spPr>
          <a:xfrm>
            <a:off x="4688875" y="131225"/>
            <a:ext cx="4299599" cy="26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/>
          <p:nvPr/>
        </p:nvSpPr>
        <p:spPr>
          <a:xfrm>
            <a:off x="2422200" y="0"/>
            <a:ext cx="4299600" cy="42645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2422200" y="-81100"/>
            <a:ext cx="4299600" cy="4345500"/>
          </a:xfrm>
          <a:prstGeom prst="rect">
            <a:avLst/>
          </a:prstGeom>
          <a:noFill/>
          <a:ln cap="flat" cmpd="sng" w="28575">
            <a:solidFill>
              <a:srgbClr val="DAC1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>
            <p:ph type="title"/>
          </p:nvPr>
        </p:nvSpPr>
        <p:spPr>
          <a:xfrm>
            <a:off x="412056" y="170760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300"/>
              <a:t>Electronic Design</a:t>
            </a:r>
            <a:endParaRPr sz="5300"/>
          </a:p>
        </p:txBody>
      </p:sp>
      <p:sp>
        <p:nvSpPr>
          <p:cNvPr id="198" name="Google Shape;19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5a02610ea_2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g1b5a02610e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500" y="1469475"/>
            <a:ext cx="57340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b5a02610ea_2_0"/>
          <p:cNvSpPr txBox="1"/>
          <p:nvPr>
            <p:ph type="title"/>
          </p:nvPr>
        </p:nvSpPr>
        <p:spPr>
          <a:xfrm>
            <a:off x="412056" y="18038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300"/>
              <a:t>Block diagram</a:t>
            </a:r>
            <a:endParaRPr sz="5300"/>
          </a:p>
        </p:txBody>
      </p:sp>
      <p:sp>
        <p:nvSpPr>
          <p:cNvPr id="206" name="Google Shape;206;g1b5a02610ea_2_0"/>
          <p:cNvSpPr/>
          <p:nvPr/>
        </p:nvSpPr>
        <p:spPr>
          <a:xfrm>
            <a:off x="0" y="4327950"/>
            <a:ext cx="9502500" cy="10452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b609cb6f47_1_26"/>
          <p:cNvPicPr preferRelativeResize="0"/>
          <p:nvPr/>
        </p:nvPicPr>
        <p:blipFill rotWithShape="1">
          <a:blip r:embed="rId3">
            <a:alphaModFix amt="71000"/>
          </a:blip>
          <a:srcRect b="0" l="0" r="23652" t="36896"/>
          <a:stretch/>
        </p:blipFill>
        <p:spPr>
          <a:xfrm>
            <a:off x="65600" y="1707600"/>
            <a:ext cx="5379674" cy="32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b609cb6f47_1_26"/>
          <p:cNvPicPr preferRelativeResize="0"/>
          <p:nvPr/>
        </p:nvPicPr>
        <p:blipFill rotWithShape="1">
          <a:blip r:embed="rId3">
            <a:alphaModFix amt="71000"/>
          </a:blip>
          <a:srcRect b="49528" l="38979" r="0" t="0"/>
          <a:stretch/>
        </p:blipFill>
        <p:spPr>
          <a:xfrm>
            <a:off x="4688875" y="131225"/>
            <a:ext cx="4299599" cy="25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b609cb6f47_1_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609cb6f47_0_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g1b609cb6f4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25" y="3020675"/>
            <a:ext cx="57340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b609cb6f47_0_2"/>
          <p:cNvSpPr txBox="1"/>
          <p:nvPr/>
        </p:nvSpPr>
        <p:spPr>
          <a:xfrm>
            <a:off x="3984875" y="1098925"/>
            <a:ext cx="8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34343"/>
                </a:solidFill>
              </a:rPr>
              <a:t>DELAY</a:t>
            </a:r>
            <a:endParaRPr b="1" sz="1500">
              <a:solidFill>
                <a:srgbClr val="434343"/>
              </a:solidFill>
            </a:endParaRPr>
          </a:p>
        </p:txBody>
      </p:sp>
      <p:sp>
        <p:nvSpPr>
          <p:cNvPr id="221" name="Google Shape;221;g1b609cb6f47_0_2"/>
          <p:cNvSpPr txBox="1"/>
          <p:nvPr/>
        </p:nvSpPr>
        <p:spPr>
          <a:xfrm>
            <a:off x="5246225" y="388600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No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2" name="Google Shape;222;g1b609cb6f47_0_2"/>
          <p:cNvSpPr txBox="1"/>
          <p:nvPr/>
        </p:nvSpPr>
        <p:spPr>
          <a:xfrm>
            <a:off x="5190675" y="10989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short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3" name="Google Shape;223;g1b609cb6f47_0_2"/>
          <p:cNvSpPr txBox="1"/>
          <p:nvPr/>
        </p:nvSpPr>
        <p:spPr>
          <a:xfrm>
            <a:off x="5246225" y="1809250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long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24" name="Google Shape;224;g1b609cb6f4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549" y="105324"/>
            <a:ext cx="760025" cy="6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b609cb6f47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875" y="938645"/>
            <a:ext cx="1704750" cy="55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b609cb6f47_0_2"/>
          <p:cNvPicPr preferRelativeResize="0"/>
          <p:nvPr/>
        </p:nvPicPr>
        <p:blipFill rotWithShape="1">
          <a:blip r:embed="rId6">
            <a:alphaModFix amt="91000"/>
          </a:blip>
          <a:srcRect b="45312" l="0" r="62279" t="12188"/>
          <a:stretch/>
        </p:blipFill>
        <p:spPr>
          <a:xfrm>
            <a:off x="6087980" y="1640750"/>
            <a:ext cx="652820" cy="13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b609cb6f47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0559" y="1894113"/>
            <a:ext cx="1423841" cy="8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g1b609cb6f47_0_2"/>
          <p:cNvCxnSpPr>
            <a:stCxn id="226" idx="3"/>
            <a:endCxn id="227" idx="1"/>
          </p:cNvCxnSpPr>
          <p:nvPr/>
        </p:nvCxnSpPr>
        <p:spPr>
          <a:xfrm>
            <a:off x="6740800" y="2294563"/>
            <a:ext cx="559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g1b609cb6f47_0_2"/>
          <p:cNvSpPr txBox="1"/>
          <p:nvPr/>
        </p:nvSpPr>
        <p:spPr>
          <a:xfrm>
            <a:off x="5843475" y="1098925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</a:rPr>
              <a:t>Arduino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30" name="Google Shape;230;g1b609cb6f47_0_2"/>
          <p:cNvSpPr txBox="1"/>
          <p:nvPr/>
        </p:nvSpPr>
        <p:spPr>
          <a:xfrm>
            <a:off x="7902400" y="1098925"/>
            <a:ext cx="12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</a:rPr>
              <a:t>Processing</a:t>
            </a:r>
            <a:endParaRPr b="1">
              <a:solidFill>
                <a:srgbClr val="434343"/>
              </a:solidFill>
            </a:endParaRPr>
          </a:p>
        </p:txBody>
      </p:sp>
      <p:cxnSp>
        <p:nvCxnSpPr>
          <p:cNvPr id="231" name="Google Shape;231;g1b609cb6f47_0_2"/>
          <p:cNvCxnSpPr>
            <a:stCxn id="220" idx="2"/>
          </p:cNvCxnSpPr>
          <p:nvPr/>
        </p:nvCxnSpPr>
        <p:spPr>
          <a:xfrm>
            <a:off x="4433525" y="1514425"/>
            <a:ext cx="3000" cy="1937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legant Interoris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